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1B8F32D-D8B6-4B9E-9CBF-DCAC30B7B93D}" type="datetimeFigureOut">
              <a:rPr lang="en-US" smtClean="0"/>
              <a:t>7/16/2021</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0553ECD-7F6D-420D-93CA-D8D15EB427AC}"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47134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7424055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6487680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04231950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B8F32D-D8B6-4B9E-9CBF-DCAC30B7B93D}"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638843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B8F32D-D8B6-4B9E-9CBF-DCAC30B7B93D}"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3377451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B8F32D-D8B6-4B9E-9CBF-DCAC30B7B93D}" type="datetimeFigureOut">
              <a:rPr lang="en-US" smtClean="0"/>
              <a:t>7/16/2021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9054741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B8F32D-D8B6-4B9E-9CBF-DCAC30B7B93D}" type="datetimeFigureOut">
              <a:rPr lang="en-US" smtClean="0"/>
              <a:t>7/16/2021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0912982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8F32D-D8B6-4B9E-9CBF-DCAC30B7B93D}" type="datetimeFigureOut">
              <a:rPr lang="en-US" smtClean="0"/>
              <a:t>7/16/2021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195848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072545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3687068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1B8F32D-D8B6-4B9E-9CBF-DCAC30B7B93D}" type="datetimeFigureOut">
              <a:rPr lang="en-US" smtClean="0"/>
              <a:pPr/>
              <a:t>7/16/2021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19278012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kevin.fitton@asa.k12.mn.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 name="Picture 3" descr="Calculator and notepad">
            <a:extLst>
              <a:ext uri="{FF2B5EF4-FFF2-40B4-BE49-F238E27FC236}">
                <a16:creationId xmlns:a16="http://schemas.microsoft.com/office/drawing/2014/main" id="{45EF496B-7F33-4295-AAD2-6A4862B88D3E}"/>
              </a:ext>
            </a:extLst>
          </p:cNvPr>
          <p:cNvPicPr>
            <a:picLocks noChangeAspect="1"/>
          </p:cNvPicPr>
          <p:nvPr/>
        </p:nvPicPr>
        <p:blipFill rotWithShape="1">
          <a:blip r:embed="rId2">
            <a:alphaModFix amt="40000"/>
          </a:blip>
          <a:srcRect t="11269" r="-1" b="4439"/>
          <a:stretch/>
        </p:blipFill>
        <p:spPr>
          <a:xfrm>
            <a:off x="20" y="10"/>
            <a:ext cx="12188932" cy="6857990"/>
          </a:xfrm>
          <a:prstGeom prst="rect">
            <a:avLst/>
          </a:prstGeom>
        </p:spPr>
      </p:pic>
      <p:sp>
        <p:nvSpPr>
          <p:cNvPr id="2" name="Title 1">
            <a:extLst>
              <a:ext uri="{FF2B5EF4-FFF2-40B4-BE49-F238E27FC236}">
                <a16:creationId xmlns:a16="http://schemas.microsoft.com/office/drawing/2014/main" id="{8AE07113-CF8A-465C-96BB-E59AB64615CD}"/>
              </a:ext>
            </a:extLst>
          </p:cNvPr>
          <p:cNvSpPr>
            <a:spLocks noGrp="1"/>
          </p:cNvSpPr>
          <p:nvPr>
            <p:ph type="ctrTitle"/>
          </p:nvPr>
        </p:nvSpPr>
        <p:spPr>
          <a:xfrm>
            <a:off x="482600" y="732032"/>
            <a:ext cx="6900839" cy="2736390"/>
          </a:xfrm>
        </p:spPr>
        <p:txBody>
          <a:bodyPr anchor="t">
            <a:normAutofit/>
          </a:bodyPr>
          <a:lstStyle/>
          <a:p>
            <a:pPr>
              <a:lnSpc>
                <a:spcPct val="90000"/>
              </a:lnSpc>
            </a:pPr>
            <a:r>
              <a:rPr lang="en-US" sz="6200">
                <a:solidFill>
                  <a:srgbClr val="FFFFFF"/>
                </a:solidFill>
              </a:rPr>
              <a:t>ESSER III Budget Planning Input Session</a:t>
            </a:r>
          </a:p>
        </p:txBody>
      </p:sp>
      <p:sp>
        <p:nvSpPr>
          <p:cNvPr id="3" name="Subtitle 2">
            <a:extLst>
              <a:ext uri="{FF2B5EF4-FFF2-40B4-BE49-F238E27FC236}">
                <a16:creationId xmlns:a16="http://schemas.microsoft.com/office/drawing/2014/main" id="{8706680D-19C2-4068-822C-BFE727F0405A}"/>
              </a:ext>
            </a:extLst>
          </p:cNvPr>
          <p:cNvSpPr>
            <a:spLocks noGrp="1"/>
          </p:cNvSpPr>
          <p:nvPr>
            <p:ph type="subTitle" idx="1"/>
          </p:nvPr>
        </p:nvSpPr>
        <p:spPr>
          <a:xfrm>
            <a:off x="6596565" y="4201721"/>
            <a:ext cx="4986084" cy="1949813"/>
          </a:xfrm>
        </p:spPr>
        <p:txBody>
          <a:bodyPr anchor="b">
            <a:normAutofit/>
          </a:bodyPr>
          <a:lstStyle/>
          <a:p>
            <a:pPr algn="r"/>
            <a:r>
              <a:rPr lang="en-US">
                <a:solidFill>
                  <a:srgbClr val="FFFFFF"/>
                </a:solidFill>
              </a:rPr>
              <a:t>Art and Science Academy</a:t>
            </a:r>
          </a:p>
        </p:txBody>
      </p:sp>
    </p:spTree>
    <p:extLst>
      <p:ext uri="{BB962C8B-B14F-4D97-AF65-F5344CB8AC3E}">
        <p14:creationId xmlns:p14="http://schemas.microsoft.com/office/powerpoint/2010/main" val="23559234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57F84B-F990-4F33-B2F0-F2BE21985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5A36E89-8EA5-482F-9D06-306836564E1F}"/>
              </a:ext>
            </a:extLst>
          </p:cNvPr>
          <p:cNvSpPr>
            <a:spLocks noGrp="1"/>
          </p:cNvSpPr>
          <p:nvPr>
            <p:ph type="title"/>
          </p:nvPr>
        </p:nvSpPr>
        <p:spPr>
          <a:xfrm>
            <a:off x="1261872" y="365760"/>
            <a:ext cx="9692640" cy="1325562"/>
          </a:xfrm>
        </p:spPr>
        <p:txBody>
          <a:bodyPr>
            <a:normAutofit/>
          </a:bodyPr>
          <a:lstStyle/>
          <a:p>
            <a:r>
              <a:rPr lang="en-US">
                <a:solidFill>
                  <a:srgbClr val="FFFFFF"/>
                </a:solidFill>
              </a:rPr>
              <a:t>Objective:</a:t>
            </a:r>
          </a:p>
        </p:txBody>
      </p:sp>
      <p:sp>
        <p:nvSpPr>
          <p:cNvPr id="3" name="Content Placeholder 2">
            <a:extLst>
              <a:ext uri="{FF2B5EF4-FFF2-40B4-BE49-F238E27FC236}">
                <a16:creationId xmlns:a16="http://schemas.microsoft.com/office/drawing/2014/main" id="{FAF0D15C-1544-460C-AE08-2922CF34F624}"/>
              </a:ext>
            </a:extLst>
          </p:cNvPr>
          <p:cNvSpPr>
            <a:spLocks noGrp="1"/>
          </p:cNvSpPr>
          <p:nvPr>
            <p:ph idx="1"/>
          </p:nvPr>
        </p:nvSpPr>
        <p:spPr>
          <a:xfrm>
            <a:off x="1261872" y="2326990"/>
            <a:ext cx="8595360" cy="3853147"/>
          </a:xfrm>
        </p:spPr>
        <p:txBody>
          <a:bodyPr>
            <a:normAutofit/>
          </a:bodyPr>
          <a:lstStyle/>
          <a:p>
            <a:r>
              <a:rPr lang="en-US" sz="3600" dirty="0">
                <a:solidFill>
                  <a:srgbClr val="FFFFFF"/>
                </a:solidFill>
              </a:rPr>
              <a:t>The American Rescue Plan (ARP) which authorizes ESSER III, requires stakeholder participation as part of the planning process before a budget can be submitted to MDE.</a:t>
            </a:r>
          </a:p>
        </p:txBody>
      </p:sp>
    </p:spTree>
    <p:extLst>
      <p:ext uri="{BB962C8B-B14F-4D97-AF65-F5344CB8AC3E}">
        <p14:creationId xmlns:p14="http://schemas.microsoft.com/office/powerpoint/2010/main" val="24090871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8FE4190-99F9-4742-A0E8-6DCDC4924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BDC9F4B3-E048-4DF2-8375-37385E22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45838"/>
            <a:ext cx="11292840" cy="511216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2A7B0992-8632-4B33-A492-ACB46559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1" cy="20214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EBEF57F-D2C0-4AB7-9167-AEFF5ED57919}"/>
              </a:ext>
            </a:extLst>
          </p:cNvPr>
          <p:cNvSpPr>
            <a:spLocks noGrp="1"/>
          </p:cNvSpPr>
          <p:nvPr>
            <p:ph type="title"/>
          </p:nvPr>
        </p:nvSpPr>
        <p:spPr>
          <a:xfrm>
            <a:off x="1261872" y="365760"/>
            <a:ext cx="9692640" cy="1325562"/>
          </a:xfrm>
        </p:spPr>
        <p:txBody>
          <a:bodyPr>
            <a:normAutofit/>
          </a:bodyPr>
          <a:lstStyle/>
          <a:p>
            <a:r>
              <a:rPr lang="en-US">
                <a:solidFill>
                  <a:srgbClr val="FFFFFF"/>
                </a:solidFill>
              </a:rPr>
              <a:t>ESSER III Funding</a:t>
            </a:r>
          </a:p>
        </p:txBody>
      </p:sp>
      <p:sp>
        <p:nvSpPr>
          <p:cNvPr id="3" name="Content Placeholder 2">
            <a:extLst>
              <a:ext uri="{FF2B5EF4-FFF2-40B4-BE49-F238E27FC236}">
                <a16:creationId xmlns:a16="http://schemas.microsoft.com/office/drawing/2014/main" id="{DC4F9C56-A394-49AF-9E2E-948485022479}"/>
              </a:ext>
            </a:extLst>
          </p:cNvPr>
          <p:cNvSpPr>
            <a:spLocks noGrp="1"/>
          </p:cNvSpPr>
          <p:nvPr>
            <p:ph idx="1"/>
          </p:nvPr>
        </p:nvSpPr>
        <p:spPr>
          <a:xfrm>
            <a:off x="1261872" y="2326990"/>
            <a:ext cx="8595360" cy="3853147"/>
          </a:xfrm>
        </p:spPr>
        <p:txBody>
          <a:bodyPr>
            <a:normAutofit/>
          </a:bodyPr>
          <a:lstStyle/>
          <a:p>
            <a:r>
              <a:rPr lang="en-US" sz="3200" dirty="0">
                <a:solidFill>
                  <a:srgbClr val="FFFFFF"/>
                </a:solidFill>
              </a:rPr>
              <a:t>From the ARP:</a:t>
            </a:r>
          </a:p>
          <a:p>
            <a:r>
              <a:rPr lang="en-US" sz="3200" dirty="0">
                <a:solidFill>
                  <a:srgbClr val="FFFFFF"/>
                </a:solidFill>
              </a:rPr>
              <a:t>	ASA has $358,927 in grant funds to spend.</a:t>
            </a:r>
          </a:p>
          <a:p>
            <a:r>
              <a:rPr lang="en-US" sz="3200" dirty="0">
                <a:solidFill>
                  <a:srgbClr val="FFFFFF"/>
                </a:solidFill>
              </a:rPr>
              <a:t>	20% = $71,785 is required to spend on lost learning time activities.</a:t>
            </a:r>
          </a:p>
        </p:txBody>
      </p:sp>
    </p:spTree>
    <p:extLst>
      <p:ext uri="{BB962C8B-B14F-4D97-AF65-F5344CB8AC3E}">
        <p14:creationId xmlns:p14="http://schemas.microsoft.com/office/powerpoint/2010/main" val="2495208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521D-ED89-49D7-A625-BF02EAA08355}"/>
              </a:ext>
            </a:extLst>
          </p:cNvPr>
          <p:cNvSpPr>
            <a:spLocks noGrp="1"/>
          </p:cNvSpPr>
          <p:nvPr>
            <p:ph type="title"/>
          </p:nvPr>
        </p:nvSpPr>
        <p:spPr>
          <a:xfrm>
            <a:off x="1261872" y="365760"/>
            <a:ext cx="9692640" cy="1325562"/>
          </a:xfrm>
        </p:spPr>
        <p:txBody>
          <a:bodyPr>
            <a:normAutofit/>
          </a:bodyPr>
          <a:lstStyle/>
          <a:p>
            <a:r>
              <a:rPr lang="en-US" dirty="0"/>
              <a:t>Survey Collection</a:t>
            </a:r>
          </a:p>
        </p:txBody>
      </p:sp>
      <p:sp>
        <p:nvSpPr>
          <p:cNvPr id="3" name="Content Placeholder 2">
            <a:extLst>
              <a:ext uri="{FF2B5EF4-FFF2-40B4-BE49-F238E27FC236}">
                <a16:creationId xmlns:a16="http://schemas.microsoft.com/office/drawing/2014/main" id="{10603253-4A9B-4670-AE6E-F0464DB8D2B2}"/>
              </a:ext>
            </a:extLst>
          </p:cNvPr>
          <p:cNvSpPr>
            <a:spLocks noGrp="1"/>
          </p:cNvSpPr>
          <p:nvPr>
            <p:ph idx="1"/>
          </p:nvPr>
        </p:nvSpPr>
        <p:spPr>
          <a:xfrm>
            <a:off x="1261872" y="1933574"/>
            <a:ext cx="5209266" cy="4924425"/>
          </a:xfrm>
        </p:spPr>
        <p:txBody>
          <a:bodyPr>
            <a:normAutofit/>
          </a:bodyPr>
          <a:lstStyle/>
          <a:p>
            <a:r>
              <a:rPr lang="en-US" sz="2400" dirty="0"/>
              <a:t>This session is to provide an overview of the preliminary plan and to help answer questions.  Some information will be collected today (informal comments) but the real collection of input will be a survey going out to all stakeholders so we can collect the data for analysis.  This will include what you see today along with any updates from the outcome of this session.</a:t>
            </a:r>
          </a:p>
        </p:txBody>
      </p:sp>
      <p:pic>
        <p:nvPicPr>
          <p:cNvPr id="7" name="Graphic 6" descr="Board Room">
            <a:extLst>
              <a:ext uri="{FF2B5EF4-FFF2-40B4-BE49-F238E27FC236}">
                <a16:creationId xmlns:a16="http://schemas.microsoft.com/office/drawing/2014/main" id="{CFA03C08-B8EE-440A-9353-D23B3D5A9D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79706" y="1933575"/>
            <a:ext cx="3639872" cy="3639872"/>
          </a:xfrm>
          <a:prstGeom prst="rect">
            <a:avLst/>
          </a:prstGeom>
        </p:spPr>
      </p:pic>
    </p:spTree>
    <p:extLst>
      <p:ext uri="{BB962C8B-B14F-4D97-AF65-F5344CB8AC3E}">
        <p14:creationId xmlns:p14="http://schemas.microsoft.com/office/powerpoint/2010/main" val="14579330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CE25-88B9-4E74-9AAC-C68FCB671862}"/>
              </a:ext>
            </a:extLst>
          </p:cNvPr>
          <p:cNvSpPr>
            <a:spLocks noGrp="1"/>
          </p:cNvSpPr>
          <p:nvPr>
            <p:ph type="title"/>
          </p:nvPr>
        </p:nvSpPr>
        <p:spPr>
          <a:xfrm>
            <a:off x="472163" y="-271549"/>
            <a:ext cx="9692640" cy="1325562"/>
          </a:xfrm>
        </p:spPr>
        <p:txBody>
          <a:bodyPr/>
          <a:lstStyle/>
          <a:p>
            <a:r>
              <a:rPr lang="en-US" dirty="0"/>
              <a:t>Needs Assessment</a:t>
            </a:r>
          </a:p>
        </p:txBody>
      </p:sp>
      <p:sp>
        <p:nvSpPr>
          <p:cNvPr id="3" name="Content Placeholder 2">
            <a:extLst>
              <a:ext uri="{FF2B5EF4-FFF2-40B4-BE49-F238E27FC236}">
                <a16:creationId xmlns:a16="http://schemas.microsoft.com/office/drawing/2014/main" id="{09F4059C-0F0C-4025-8F75-FDC254E311AA}"/>
              </a:ext>
            </a:extLst>
          </p:cNvPr>
          <p:cNvSpPr>
            <a:spLocks noGrp="1"/>
          </p:cNvSpPr>
          <p:nvPr>
            <p:ph idx="1"/>
          </p:nvPr>
        </p:nvSpPr>
        <p:spPr>
          <a:xfrm>
            <a:off x="472163" y="1054013"/>
            <a:ext cx="10625328" cy="5596169"/>
          </a:xfrm>
        </p:spPr>
        <p:txBody>
          <a:bodyPr>
            <a:normAutofit/>
          </a:bodyPr>
          <a:lstStyle/>
          <a:p>
            <a:r>
              <a:rPr lang="en-US" sz="2000" dirty="0"/>
              <a:t>A portion of this meeting is dedicated to identifying the needs of stakeholders as pertains to Covid related issues in the educational setting.  MDE has already set a requirement that at least 20% of the funding needs to go towards learning loss prevention.</a:t>
            </a:r>
          </a:p>
          <a:p>
            <a:r>
              <a:rPr lang="en-US" sz="2000" dirty="0"/>
              <a:t>Needs already identified by administration:</a:t>
            </a:r>
          </a:p>
          <a:p>
            <a:pPr lvl="1"/>
            <a:r>
              <a:rPr lang="en-US" sz="1800" dirty="0"/>
              <a:t>Social Emotional Learning Supports/PBIS</a:t>
            </a:r>
          </a:p>
          <a:p>
            <a:pPr lvl="1"/>
            <a:r>
              <a:rPr lang="en-US" sz="1800" dirty="0"/>
              <a:t>Lost Experiences/Field Trip Opportunities</a:t>
            </a:r>
          </a:p>
          <a:p>
            <a:pPr lvl="1"/>
            <a:r>
              <a:rPr lang="en-US" sz="1800" dirty="0"/>
              <a:t>Activities to Combat Learning Loss</a:t>
            </a:r>
          </a:p>
          <a:p>
            <a:pPr lvl="1"/>
            <a:r>
              <a:rPr lang="en-US" sz="1800" dirty="0"/>
              <a:t>Summer School Opportunities</a:t>
            </a:r>
          </a:p>
          <a:p>
            <a:pPr lvl="1"/>
            <a:r>
              <a:rPr lang="en-US" sz="1800" dirty="0" err="1"/>
              <a:t>Misc</a:t>
            </a:r>
            <a:r>
              <a:rPr lang="en-US" sz="1800" dirty="0"/>
              <a:t> Academic Supports Due to Covid</a:t>
            </a:r>
          </a:p>
          <a:p>
            <a:pPr lvl="1"/>
            <a:r>
              <a:rPr lang="en-US" sz="1800" dirty="0" err="1"/>
              <a:t>Misc</a:t>
            </a:r>
            <a:r>
              <a:rPr lang="en-US" sz="1800" dirty="0"/>
              <a:t> Health Supports Due to Covid (PPE, </a:t>
            </a:r>
            <a:r>
              <a:rPr lang="en-US" sz="1800" dirty="0" err="1"/>
              <a:t>etc</a:t>
            </a:r>
            <a:r>
              <a:rPr lang="en-US" sz="1800" dirty="0"/>
              <a:t>)</a:t>
            </a:r>
          </a:p>
          <a:p>
            <a:r>
              <a:rPr lang="en-US" sz="2000" dirty="0"/>
              <a:t>We are looking for input in this area as to what stakeholders believe to be the highest priorities, keeping in mind that resources for this grant are limited so full funding in all areas or creating a large program beyond the scope of the funding are not likely to happen.  The survey will have a section related to this for your feedback.</a:t>
            </a:r>
          </a:p>
        </p:txBody>
      </p:sp>
    </p:spTree>
    <p:extLst>
      <p:ext uri="{BB962C8B-B14F-4D97-AF65-F5344CB8AC3E}">
        <p14:creationId xmlns:p14="http://schemas.microsoft.com/office/powerpoint/2010/main" val="24172500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2AD7-BAFC-403A-A6B3-67DE07757CA3}"/>
              </a:ext>
            </a:extLst>
          </p:cNvPr>
          <p:cNvSpPr>
            <a:spLocks noGrp="1"/>
          </p:cNvSpPr>
          <p:nvPr>
            <p:ph type="title"/>
          </p:nvPr>
        </p:nvSpPr>
        <p:spPr/>
        <p:txBody>
          <a:bodyPr/>
          <a:lstStyle/>
          <a:p>
            <a:r>
              <a:rPr lang="en-US" dirty="0"/>
              <a:t>Asset Mapping</a:t>
            </a:r>
          </a:p>
        </p:txBody>
      </p:sp>
      <p:sp>
        <p:nvSpPr>
          <p:cNvPr id="3" name="Content Placeholder 2">
            <a:extLst>
              <a:ext uri="{FF2B5EF4-FFF2-40B4-BE49-F238E27FC236}">
                <a16:creationId xmlns:a16="http://schemas.microsoft.com/office/drawing/2014/main" id="{A92B49D4-C28B-4BDC-AD73-F79993D5AD7C}"/>
              </a:ext>
            </a:extLst>
          </p:cNvPr>
          <p:cNvSpPr>
            <a:spLocks noGrp="1"/>
          </p:cNvSpPr>
          <p:nvPr>
            <p:ph idx="1"/>
          </p:nvPr>
        </p:nvSpPr>
        <p:spPr/>
        <p:txBody>
          <a:bodyPr>
            <a:normAutofit/>
          </a:bodyPr>
          <a:lstStyle/>
          <a:p>
            <a:r>
              <a:rPr lang="en-US" sz="2000" dirty="0"/>
              <a:t>Another requirement of the grant is to identify possible resources in the community that could assist in meeting some of the needs addressed earlier in this presentation.  We will be collecting data in the following areas:</a:t>
            </a:r>
          </a:p>
          <a:p>
            <a:pPr lvl="1"/>
            <a:r>
              <a:rPr lang="en-US" sz="1800" dirty="0"/>
              <a:t>Businesses that might be able to assist</a:t>
            </a:r>
          </a:p>
          <a:p>
            <a:pPr lvl="1"/>
            <a:r>
              <a:rPr lang="en-US" sz="1800" dirty="0"/>
              <a:t>Local civic or professional organizations that might be able to assist</a:t>
            </a:r>
          </a:p>
          <a:p>
            <a:pPr lvl="1"/>
            <a:r>
              <a:rPr lang="en-US" sz="1800" dirty="0"/>
              <a:t>Local reading/math/science/arts organizations</a:t>
            </a:r>
          </a:p>
          <a:p>
            <a:pPr lvl="1"/>
            <a:r>
              <a:rPr lang="en-US" sz="1800" dirty="0"/>
              <a:t>Other afterschool programs in the area</a:t>
            </a:r>
          </a:p>
          <a:p>
            <a:pPr lvl="1"/>
            <a:r>
              <a:rPr lang="en-US" sz="1800" dirty="0"/>
              <a:t>Media sources that might be able to assist</a:t>
            </a:r>
          </a:p>
          <a:p>
            <a:pPr lvl="1"/>
            <a:endParaRPr lang="en-US" sz="1800" dirty="0"/>
          </a:p>
          <a:p>
            <a:r>
              <a:rPr lang="en-US" sz="2000" dirty="0"/>
              <a:t>If you have contacts in any of these areas that might be of assistance it would be helpful to include that information so the school can reach out about potential partnerships.</a:t>
            </a:r>
          </a:p>
        </p:txBody>
      </p:sp>
    </p:spTree>
    <p:extLst>
      <p:ext uri="{BB962C8B-B14F-4D97-AF65-F5344CB8AC3E}">
        <p14:creationId xmlns:p14="http://schemas.microsoft.com/office/powerpoint/2010/main" val="15846475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1FD293-09AD-40EA-A882-3ACE756F533D}"/>
              </a:ext>
            </a:extLst>
          </p:cNvPr>
          <p:cNvSpPr>
            <a:spLocks noGrp="1"/>
          </p:cNvSpPr>
          <p:nvPr>
            <p:ph type="title"/>
          </p:nvPr>
        </p:nvSpPr>
        <p:spPr/>
        <p:txBody>
          <a:bodyPr/>
          <a:lstStyle/>
          <a:p>
            <a:r>
              <a:rPr lang="en-US" dirty="0"/>
              <a:t>Preliminary Plan</a:t>
            </a:r>
          </a:p>
        </p:txBody>
      </p:sp>
      <p:sp>
        <p:nvSpPr>
          <p:cNvPr id="5" name="Text Placeholder 4">
            <a:extLst>
              <a:ext uri="{FF2B5EF4-FFF2-40B4-BE49-F238E27FC236}">
                <a16:creationId xmlns:a16="http://schemas.microsoft.com/office/drawing/2014/main" id="{DACBFCDE-C74C-48ED-9885-212B5053FEB7}"/>
              </a:ext>
            </a:extLst>
          </p:cNvPr>
          <p:cNvSpPr>
            <a:spLocks noGrp="1"/>
          </p:cNvSpPr>
          <p:nvPr>
            <p:ph type="body" idx="1"/>
          </p:nvPr>
        </p:nvSpPr>
        <p:spPr/>
        <p:txBody>
          <a:bodyPr/>
          <a:lstStyle/>
          <a:p>
            <a:r>
              <a:rPr lang="en-US" dirty="0"/>
              <a:t>$252,142 – Other ESSER Priorities</a:t>
            </a:r>
          </a:p>
        </p:txBody>
      </p:sp>
      <p:sp>
        <p:nvSpPr>
          <p:cNvPr id="6" name="Content Placeholder 5">
            <a:extLst>
              <a:ext uri="{FF2B5EF4-FFF2-40B4-BE49-F238E27FC236}">
                <a16:creationId xmlns:a16="http://schemas.microsoft.com/office/drawing/2014/main" id="{EC95782A-0E21-475F-AF61-5E290427FE48}"/>
              </a:ext>
            </a:extLst>
          </p:cNvPr>
          <p:cNvSpPr>
            <a:spLocks noGrp="1"/>
          </p:cNvSpPr>
          <p:nvPr>
            <p:ph sz="half" idx="2"/>
          </p:nvPr>
        </p:nvSpPr>
        <p:spPr>
          <a:xfrm>
            <a:off x="484632" y="2525013"/>
            <a:ext cx="5611368" cy="3664649"/>
          </a:xfrm>
        </p:spPr>
        <p:txBody>
          <a:bodyPr>
            <a:normAutofit fontScale="92500" lnSpcReduction="10000"/>
          </a:bodyPr>
          <a:lstStyle/>
          <a:p>
            <a:pPr marL="342900" indent="-342900">
              <a:buFont typeface="Arial" panose="020B0604020202020204" pitchFamily="34" charset="0"/>
              <a:buChar char="•"/>
            </a:pPr>
            <a:r>
              <a:rPr lang="en-US" dirty="0"/>
              <a:t>MTSS</a:t>
            </a:r>
          </a:p>
          <a:p>
            <a:pPr marL="1028700" lvl="1" indent="-342900"/>
            <a:r>
              <a:rPr lang="en-US" dirty="0"/>
              <a:t>SEL Curriculum - $10k</a:t>
            </a:r>
          </a:p>
          <a:p>
            <a:pPr marL="1028700" lvl="1" indent="-342900"/>
            <a:r>
              <a:rPr lang="en-US" dirty="0"/>
              <a:t>PBIS Materials - $10k</a:t>
            </a:r>
          </a:p>
          <a:p>
            <a:pPr marL="342900" indent="-342900">
              <a:buFont typeface="Arial" panose="020B0604020202020204" pitchFamily="34" charset="0"/>
              <a:buChar char="•"/>
            </a:pPr>
            <a:r>
              <a:rPr lang="en-US" dirty="0"/>
              <a:t>Student Support Personnel – </a:t>
            </a:r>
            <a:br>
              <a:rPr lang="en-US" dirty="0"/>
            </a:br>
            <a:r>
              <a:rPr lang="en-US" dirty="0"/>
              <a:t>MS Counselor - $160k for 2 years</a:t>
            </a:r>
          </a:p>
          <a:p>
            <a:pPr marL="342900" indent="-342900">
              <a:buFont typeface="Arial" panose="020B0604020202020204" pitchFamily="34" charset="0"/>
              <a:buChar char="•"/>
            </a:pPr>
            <a:r>
              <a:rPr lang="en-US" dirty="0"/>
              <a:t>Additional Field Trips/Experiences for 3 years - $30k</a:t>
            </a:r>
          </a:p>
          <a:p>
            <a:pPr marL="342900" indent="-342900">
              <a:buFont typeface="Arial" panose="020B0604020202020204" pitchFamily="34" charset="0"/>
              <a:buChar char="•"/>
            </a:pPr>
            <a:r>
              <a:rPr lang="en-US" dirty="0"/>
              <a:t>Set-aside for additional Academic/Health needs - $15k</a:t>
            </a:r>
          </a:p>
          <a:p>
            <a:pPr marL="342900" indent="-342900">
              <a:buFont typeface="Arial" panose="020B0604020202020204" pitchFamily="34" charset="0"/>
              <a:buChar char="•"/>
            </a:pPr>
            <a:r>
              <a:rPr lang="en-US" dirty="0"/>
              <a:t>$27k remainder on budget for future needs/planning.</a:t>
            </a:r>
          </a:p>
          <a:p>
            <a:pPr marL="342900" indent="-342900"/>
            <a:endParaRPr lang="en-US" dirty="0"/>
          </a:p>
        </p:txBody>
      </p:sp>
      <p:sp>
        <p:nvSpPr>
          <p:cNvPr id="7" name="Text Placeholder 6">
            <a:extLst>
              <a:ext uri="{FF2B5EF4-FFF2-40B4-BE49-F238E27FC236}">
                <a16:creationId xmlns:a16="http://schemas.microsoft.com/office/drawing/2014/main" id="{42B689B6-E86A-407E-856C-935D850E443B}"/>
              </a:ext>
            </a:extLst>
          </p:cNvPr>
          <p:cNvSpPr>
            <a:spLocks noGrp="1"/>
          </p:cNvSpPr>
          <p:nvPr>
            <p:ph type="body" sz="quarter" idx="3"/>
          </p:nvPr>
        </p:nvSpPr>
        <p:spPr/>
        <p:txBody>
          <a:bodyPr/>
          <a:lstStyle/>
          <a:p>
            <a:r>
              <a:rPr lang="en-US" dirty="0"/>
              <a:t>$106,785 – Learning Loss Activity</a:t>
            </a:r>
          </a:p>
        </p:txBody>
      </p:sp>
      <p:sp>
        <p:nvSpPr>
          <p:cNvPr id="8" name="Content Placeholder 7">
            <a:extLst>
              <a:ext uri="{FF2B5EF4-FFF2-40B4-BE49-F238E27FC236}">
                <a16:creationId xmlns:a16="http://schemas.microsoft.com/office/drawing/2014/main" id="{A0BC03D4-7B72-491E-B17A-978F5F5E1EDE}"/>
              </a:ext>
            </a:extLst>
          </p:cNvPr>
          <p:cNvSpPr>
            <a:spLocks noGrp="1"/>
          </p:cNvSpPr>
          <p:nvPr>
            <p:ph sz="quarter" idx="4"/>
          </p:nvPr>
        </p:nvSpPr>
        <p:spPr/>
        <p:txBody>
          <a:bodyPr>
            <a:normAutofit fontScale="92500" lnSpcReduction="10000"/>
          </a:bodyPr>
          <a:lstStyle/>
          <a:p>
            <a:r>
              <a:rPr lang="en-US" dirty="0"/>
              <a:t>Up to 3 years of afterschool enrichment activities in the areas of:</a:t>
            </a:r>
          </a:p>
          <a:p>
            <a:pPr marL="342900" indent="-342900">
              <a:buFont typeface="Arial" panose="020B0604020202020204" pitchFamily="34" charset="0"/>
              <a:buChar char="•"/>
            </a:pPr>
            <a:r>
              <a:rPr lang="en-US" dirty="0"/>
              <a:t>Reading</a:t>
            </a:r>
          </a:p>
          <a:p>
            <a:pPr marL="342900" indent="-342900">
              <a:buFont typeface="Arial" panose="020B0604020202020204" pitchFamily="34" charset="0"/>
              <a:buChar char="•"/>
            </a:pPr>
            <a:r>
              <a:rPr lang="en-US" dirty="0"/>
              <a:t>Math</a:t>
            </a:r>
          </a:p>
          <a:p>
            <a:pPr marL="342900" indent="-342900">
              <a:buFont typeface="Arial" panose="020B0604020202020204" pitchFamily="34" charset="0"/>
              <a:buChar char="•"/>
            </a:pPr>
            <a:r>
              <a:rPr lang="en-US" dirty="0"/>
              <a:t>Science</a:t>
            </a:r>
          </a:p>
          <a:p>
            <a:pPr marL="342900" indent="-342900">
              <a:buFont typeface="Arial" panose="020B0604020202020204" pitchFamily="34" charset="0"/>
              <a:buChar char="•"/>
            </a:pPr>
            <a:r>
              <a:rPr lang="en-US" dirty="0"/>
              <a:t>Arts</a:t>
            </a:r>
          </a:p>
          <a:p>
            <a:pPr marL="342900" indent="-342900">
              <a:buFont typeface="Arial" panose="020B0604020202020204" pitchFamily="34" charset="0"/>
              <a:buChar char="•"/>
            </a:pPr>
            <a:r>
              <a:rPr lang="en-US" dirty="0"/>
              <a:t>Social Emotional Learning</a:t>
            </a:r>
          </a:p>
        </p:txBody>
      </p:sp>
    </p:spTree>
    <p:extLst>
      <p:ext uri="{BB962C8B-B14F-4D97-AF65-F5344CB8AC3E}">
        <p14:creationId xmlns:p14="http://schemas.microsoft.com/office/powerpoint/2010/main" val="298184027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0E0B6B-3D25-418A-BFA8-45FE79A1F278}"/>
              </a:ext>
            </a:extLst>
          </p:cNvPr>
          <p:cNvSpPr>
            <a:spLocks noGrp="1"/>
          </p:cNvSpPr>
          <p:nvPr>
            <p:ph type="title"/>
          </p:nvPr>
        </p:nvSpPr>
        <p:spPr/>
        <p:txBody>
          <a:bodyPr/>
          <a:lstStyle/>
          <a:p>
            <a:r>
              <a:rPr lang="en-US" dirty="0"/>
              <a:t>Timeline</a:t>
            </a:r>
          </a:p>
        </p:txBody>
      </p:sp>
      <p:sp>
        <p:nvSpPr>
          <p:cNvPr id="8" name="Content Placeholder 7">
            <a:extLst>
              <a:ext uri="{FF2B5EF4-FFF2-40B4-BE49-F238E27FC236}">
                <a16:creationId xmlns:a16="http://schemas.microsoft.com/office/drawing/2014/main" id="{566A1CB9-43D3-4807-B39A-513406927363}"/>
              </a:ext>
            </a:extLst>
          </p:cNvPr>
          <p:cNvSpPr>
            <a:spLocks noGrp="1"/>
          </p:cNvSpPr>
          <p:nvPr>
            <p:ph idx="1"/>
          </p:nvPr>
        </p:nvSpPr>
        <p:spPr/>
        <p:txBody>
          <a:bodyPr>
            <a:normAutofit lnSpcReduction="10000"/>
          </a:bodyPr>
          <a:lstStyle/>
          <a:p>
            <a:r>
              <a:rPr lang="en-US" dirty="0"/>
              <a:t>After this meeting, we will have the survey open for a week ending on Aug 6.  The survey won’t be opened for responses until this presentation has been given at the July 29</a:t>
            </a:r>
            <a:r>
              <a:rPr lang="en-US" baseline="30000" dirty="0"/>
              <a:t>th</a:t>
            </a:r>
            <a:r>
              <a:rPr lang="en-US" dirty="0"/>
              <a:t> public meeting.</a:t>
            </a:r>
          </a:p>
          <a:p>
            <a:r>
              <a:rPr lang="en-US" dirty="0"/>
              <a:t>The information collected will be used to help shape our use of these grant funds and will be reported back to the school board at the Aug board meeting.</a:t>
            </a:r>
          </a:p>
          <a:p>
            <a:r>
              <a:rPr lang="en-US" dirty="0"/>
              <a:t>Use of the grant funds will begin immediately as soon as a plan is finalized and submitted to the state.</a:t>
            </a:r>
          </a:p>
          <a:p>
            <a:r>
              <a:rPr lang="en-US" dirty="0"/>
              <a:t>We hope to have the initial elements of the plan up and running for the start of the school year, however some components might take a few weeks into the school year depending on various factors.</a:t>
            </a:r>
          </a:p>
          <a:p>
            <a:r>
              <a:rPr lang="en-US" dirty="0"/>
              <a:t>As the year goes on and at the end of the year, we will examine feedback on the plan elements to see if any modifications need to be made into the summer and for the 2022-23 school year.</a:t>
            </a:r>
          </a:p>
        </p:txBody>
      </p:sp>
    </p:spTree>
    <p:extLst>
      <p:ext uri="{BB962C8B-B14F-4D97-AF65-F5344CB8AC3E}">
        <p14:creationId xmlns:p14="http://schemas.microsoft.com/office/powerpoint/2010/main" val="28056268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735-C451-4993-9449-9101E93F9F1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2FABA67-2327-47DE-B7AB-B19F84A50071}"/>
              </a:ext>
            </a:extLst>
          </p:cNvPr>
          <p:cNvSpPr>
            <a:spLocks noGrp="1"/>
          </p:cNvSpPr>
          <p:nvPr>
            <p:ph idx="1"/>
          </p:nvPr>
        </p:nvSpPr>
        <p:spPr/>
        <p:txBody>
          <a:bodyPr/>
          <a:lstStyle/>
          <a:p>
            <a:r>
              <a:rPr lang="en-US" sz="3600" dirty="0"/>
              <a:t>Any further questions regarding the ESSER III planning, please contact:</a:t>
            </a:r>
          </a:p>
          <a:p>
            <a:pPr lvl="1"/>
            <a:r>
              <a:rPr lang="en-US" sz="3200" dirty="0"/>
              <a:t>Kevin Fitton, Executive Director</a:t>
            </a:r>
            <a:br>
              <a:rPr lang="en-US" sz="3200" dirty="0"/>
            </a:br>
            <a:r>
              <a:rPr lang="en-US" sz="3200" dirty="0">
                <a:hlinkClick r:id="rId2"/>
              </a:rPr>
              <a:t>kevin.fitton@asa.k12.mn.us</a:t>
            </a:r>
            <a:endParaRPr lang="en-US" sz="3200" dirty="0"/>
          </a:p>
          <a:p>
            <a:pPr lvl="1"/>
            <a:endParaRPr lang="en-US" dirty="0"/>
          </a:p>
        </p:txBody>
      </p:sp>
      <p:pic>
        <p:nvPicPr>
          <p:cNvPr id="5" name="Picture 4">
            <a:extLst>
              <a:ext uri="{FF2B5EF4-FFF2-40B4-BE49-F238E27FC236}">
                <a16:creationId xmlns:a16="http://schemas.microsoft.com/office/drawing/2014/main" id="{660BFD5F-DC87-4B08-A5C7-F6F9E97F73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8652" y="4410075"/>
            <a:ext cx="6781800" cy="2447925"/>
          </a:xfrm>
          <a:prstGeom prst="rect">
            <a:avLst/>
          </a:prstGeom>
        </p:spPr>
      </p:pic>
    </p:spTree>
    <p:extLst>
      <p:ext uri="{BB962C8B-B14F-4D97-AF65-F5344CB8AC3E}">
        <p14:creationId xmlns:p14="http://schemas.microsoft.com/office/powerpoint/2010/main" val="117281340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10323</TotalTime>
  <Words>705</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Schoolbook</vt:lpstr>
      <vt:lpstr>Wingdings 2</vt:lpstr>
      <vt:lpstr>View</vt:lpstr>
      <vt:lpstr>ESSER III Budget Planning Input Session</vt:lpstr>
      <vt:lpstr>Objective:</vt:lpstr>
      <vt:lpstr>ESSER III Funding</vt:lpstr>
      <vt:lpstr>Survey Collection</vt:lpstr>
      <vt:lpstr>Needs Assessment</vt:lpstr>
      <vt:lpstr>Asset Mapping</vt:lpstr>
      <vt:lpstr>Preliminary Plan</vt:lpstr>
      <vt:lpstr>Timeline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ESSER III Budget Planning Input Session</dc:title>
  <dc:creator>Kevin Fitton</dc:creator>
  <cp:lastModifiedBy>Kevin Fitton</cp:lastModifiedBy>
  <cp:revision>7</cp:revision>
  <dcterms:created xsi:type="dcterms:W3CDTF">2021-07-08T17:38:08Z</dcterms:created>
  <dcterms:modified xsi:type="dcterms:W3CDTF">2021-07-19T14:44:58Z</dcterms:modified>
</cp:coreProperties>
</file>